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9"/>
  </p:notesMasterIdLst>
  <p:sldIdLst>
    <p:sldId id="256" r:id="rId3"/>
    <p:sldId id="258" r:id="rId4"/>
    <p:sldId id="259" r:id="rId5"/>
    <p:sldId id="260" r:id="rId6"/>
    <p:sldId id="265" r:id="rId7"/>
    <p:sldId id="310" r:id="rId8"/>
    <p:sldId id="311" r:id="rId9"/>
    <p:sldId id="315" r:id="rId10"/>
    <p:sldId id="319" r:id="rId11"/>
    <p:sldId id="290" r:id="rId12"/>
    <p:sldId id="317" r:id="rId13"/>
    <p:sldId id="287" r:id="rId14"/>
    <p:sldId id="289" r:id="rId15"/>
    <p:sldId id="291" r:id="rId16"/>
    <p:sldId id="293" r:id="rId17"/>
    <p:sldId id="318" r:id="rId18"/>
  </p:sldIdLst>
  <p:sldSz cx="9144000" cy="5143500" type="screen16x9"/>
  <p:notesSz cx="7559675" cy="106918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5" d="100"/>
          <a:sy n="135" d="100"/>
        </p:scale>
        <p:origin x="84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577E9-6C5F-4686-AA64-145C118027AC}" type="datetimeFigureOut">
              <a:rPr lang="nl-NL" smtClean="0"/>
              <a:t>17-3-2024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06F80-0662-439E-9B20-900B5C48A0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480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Waar loop je zoal tegen aan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15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92311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Afbeelding 36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8" name="Afbeelding 37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nl-N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nl-N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nl-N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5" name="Afbeelding 74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6" name="Afbeelding 75"/>
          <p:cNvPicPr/>
          <p:nvPr/>
        </p:nvPicPr>
        <p:blipFill>
          <a:blip r:embed="rId2"/>
          <a:stretch/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059" y="4859388"/>
            <a:ext cx="1129425" cy="35744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D3366-8204-49F3-9817-AD078679597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31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nl-NL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/>
          <a:lstStyle/>
          <a:p>
            <a:endParaRPr lang="nl-N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"/>
          <p:cNvSpPr/>
          <p:nvPr/>
        </p:nvSpPr>
        <p:spPr>
          <a:xfrm>
            <a:off x="138600" y="4677840"/>
            <a:ext cx="8928000" cy="360"/>
          </a:xfrm>
          <a:prstGeom prst="line">
            <a:avLst/>
          </a:prstGeom>
          <a:ln>
            <a:solidFill>
              <a:srgbClr val="78C7C7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" name="Afbeelding 9"/>
          <p:cNvPicPr/>
          <p:nvPr/>
        </p:nvPicPr>
        <p:blipFill>
          <a:blip r:embed="rId14"/>
          <a:stretch/>
        </p:blipFill>
        <p:spPr>
          <a:xfrm>
            <a:off x="8388360" y="4763880"/>
            <a:ext cx="676800" cy="254160"/>
          </a:xfrm>
          <a:prstGeom prst="rect">
            <a:avLst/>
          </a:prstGeom>
          <a:ln>
            <a:noFill/>
          </a:ln>
        </p:spPr>
      </p:pic>
      <p:pic>
        <p:nvPicPr>
          <p:cNvPr id="2" name="Afbeelding 4"/>
          <p:cNvPicPr/>
          <p:nvPr/>
        </p:nvPicPr>
        <p:blipFill>
          <a:blip r:embed="rId15"/>
          <a:stretch/>
        </p:blipFill>
        <p:spPr>
          <a:xfrm>
            <a:off x="539640" y="411480"/>
            <a:ext cx="2446560" cy="910080"/>
          </a:xfrm>
          <a:prstGeom prst="rect">
            <a:avLst/>
          </a:prstGeom>
          <a:ln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titeltekst te bewerken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overzichtstekst te bewerken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Tweede overzichtsniveau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Derde overzichtsniveau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Vierde overzichtsniveau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Vijfde overzichtsniveau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Zesde overzichtsniveau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Zevende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Line 1"/>
          <p:cNvSpPr/>
          <p:nvPr/>
        </p:nvSpPr>
        <p:spPr>
          <a:xfrm>
            <a:off x="138600" y="4677840"/>
            <a:ext cx="8928000" cy="360"/>
          </a:xfrm>
          <a:prstGeom prst="line">
            <a:avLst/>
          </a:prstGeom>
          <a:ln>
            <a:solidFill>
              <a:srgbClr val="78C7C7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0" name="Afbeelding 9"/>
          <p:cNvPicPr/>
          <p:nvPr/>
        </p:nvPicPr>
        <p:blipFill>
          <a:blip r:embed="rId15"/>
          <a:stretch/>
        </p:blipFill>
        <p:spPr>
          <a:xfrm>
            <a:off x="8388360" y="4763880"/>
            <a:ext cx="676800" cy="254160"/>
          </a:xfrm>
          <a:prstGeom prst="rect">
            <a:avLst/>
          </a:prstGeom>
          <a:ln>
            <a:noFill/>
          </a:ln>
        </p:spPr>
      </p:pic>
      <p:sp>
        <p:nvSpPr>
          <p:cNvPr id="41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titeltekst te bewerken</a:t>
            </a: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 om de opmaak van de overzichtstekst te bewerken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Tweede overzichtsniveau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Derde overzichtsniveau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Vierde overzichtsniveau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Vijfde overzichtsniveau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Zesde overzichtsniveau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Zevende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1001880" y="1613520"/>
            <a:ext cx="6888600" cy="134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 anchor="ctr"/>
          <a:lstStyle/>
          <a:p>
            <a:pPr algn="ctr">
              <a:lnSpc>
                <a:spcPct val="100000"/>
              </a:lnSpc>
            </a:pPr>
            <a:r>
              <a:rPr lang="nl-NL" sz="3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</a:t>
            </a:r>
            <a:r>
              <a:rPr lang="nl-NL" sz="3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rone-vliegen, </a:t>
            </a:r>
          </a:p>
          <a:p>
            <a:pPr algn="ctr">
              <a:lnSpc>
                <a:spcPct val="100000"/>
              </a:lnSpc>
            </a:pPr>
            <a:r>
              <a:rPr lang="nl-NL" sz="3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een </a:t>
            </a:r>
            <a:r>
              <a:rPr lang="nl-NL" sz="3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dynamische</a:t>
            </a:r>
            <a:r>
              <a:rPr lang="nl-NL" sz="3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hobby</a:t>
            </a: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1768386" y="3644577"/>
            <a:ext cx="6641640" cy="8789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/>
          <a:lstStyle/>
          <a:p>
            <a:pPr algn="ctr">
              <a:lnSpc>
                <a:spcPct val="100000"/>
              </a:lnSpc>
            </a:pPr>
            <a:endParaRPr lang="nl-NL" sz="1600" b="0" strike="noStrike" spc="-1" dirty="0"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nl-NL" sz="1600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HCC!drones interessegroep</a:t>
            </a:r>
            <a:endParaRPr lang="nl-NL" sz="1600" b="0" strike="noStrike" spc="-1" dirty="0"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nl-NL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  <p:pic>
        <p:nvPicPr>
          <p:cNvPr id="117" name="Afbeelding 2"/>
          <p:cNvPicPr/>
          <p:nvPr/>
        </p:nvPicPr>
        <p:blipFill>
          <a:blip r:embed="rId2"/>
          <a:stretch/>
        </p:blipFill>
        <p:spPr>
          <a:xfrm>
            <a:off x="0" y="3419640"/>
            <a:ext cx="2586960" cy="1722600"/>
          </a:xfrm>
          <a:prstGeom prst="rect">
            <a:avLst/>
          </a:prstGeom>
          <a:ln>
            <a:noFill/>
          </a:ln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2E48B40-E62D-4222-B501-652E15C46DDF}"/>
              </a:ext>
            </a:extLst>
          </p:cNvPr>
          <p:cNvSpPr txBox="1"/>
          <p:nvPr/>
        </p:nvSpPr>
        <p:spPr>
          <a:xfrm>
            <a:off x="2220691" y="300601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16 maart </a:t>
            </a: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2024</a:t>
            </a:r>
            <a:endParaRPr lang="nl-NL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5A5EB7-356B-DDA4-2A76-6F5F1B1CF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pPr algn="ctr"/>
            <a:r>
              <a:rPr lang="nl-NL" sz="3600" b="1" dirty="0">
                <a:solidFill>
                  <a:srgbClr val="FF0000"/>
                </a:solidFill>
              </a:rPr>
              <a:t>Nieuwste DJI drones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C773025-E1EE-5676-B5CB-CB9EBF8BB7D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200" y="1063800"/>
            <a:ext cx="8229240" cy="733808"/>
          </a:xfrm>
        </p:spPr>
        <p:txBody>
          <a:bodyPr/>
          <a:lstStyle/>
          <a:p>
            <a:pPr marL="0" indent="0">
              <a:buNone/>
            </a:pPr>
            <a:r>
              <a:rPr lang="nl-NL" sz="2000" dirty="0"/>
              <a:t>DJI Mavic 3 (Classic)	           DJI Mini 4 Pro             DJI Air 3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BEBB8D3-6F01-4164-04B9-1D0E71C24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69" y="1574800"/>
            <a:ext cx="2915431" cy="170709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6117AACD-9C52-75CD-5F4D-D13EBCC3DA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900" y="1634185"/>
            <a:ext cx="2693814" cy="1479551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8624841C-15D6-CA2D-91FE-BB4D241F1B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1892004"/>
            <a:ext cx="2273302" cy="1359492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609E5CD1-EA76-8DCC-01EC-AEF381774B3D}"/>
              </a:ext>
            </a:extLst>
          </p:cNvPr>
          <p:cNvSpPr txBox="1"/>
          <p:nvPr/>
        </p:nvSpPr>
        <p:spPr>
          <a:xfrm>
            <a:off x="863600" y="3721100"/>
            <a:ext cx="782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C-1 Label                              C-0 /C-1  Label                  C-1 Label</a:t>
            </a:r>
          </a:p>
        </p:txBody>
      </p:sp>
    </p:spTree>
    <p:extLst>
      <p:ext uri="{BB962C8B-B14F-4D97-AF65-F5344CB8AC3E}">
        <p14:creationId xmlns:p14="http://schemas.microsoft.com/office/powerpoint/2010/main" val="3960211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1EA9660E-A4BF-5531-F3DD-8C6E8DCECEA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380" y="245037"/>
            <a:ext cx="8229240" cy="343298"/>
          </a:xfrm>
        </p:spPr>
        <p:txBody>
          <a:bodyPr/>
          <a:lstStyle/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endParaRPr lang="nl-NL" sz="2800" b="1" dirty="0">
              <a:solidFill>
                <a:srgbClr val="FF0000"/>
              </a:solidFill>
            </a:endParaRPr>
          </a:p>
          <a:p>
            <a:r>
              <a:rPr lang="nl-NL" sz="2800" b="1" dirty="0">
                <a:solidFill>
                  <a:srgbClr val="FF0000"/>
                </a:solidFill>
              </a:rPr>
              <a:t>Mini 4 pro: met C0-Label of C1-label?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De keuze is aan jezelf!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Vanaf 1-1-2024 </a:t>
            </a:r>
            <a:r>
              <a:rPr lang="nl-NL" sz="2000" b="1" dirty="0"/>
              <a:t>kan </a:t>
            </a:r>
            <a:r>
              <a:rPr lang="nl-NL" sz="2000" dirty="0"/>
              <a:t>je</a:t>
            </a:r>
            <a:r>
              <a:rPr lang="nl-NL" sz="2000" b="1" dirty="0"/>
              <a:t> </a:t>
            </a:r>
            <a:r>
              <a:rPr lang="nl-NL" sz="2000" dirty="0"/>
              <a:t>een C1-Label aanvragen via de </a:t>
            </a:r>
            <a:r>
              <a:rPr lang="nl-NL" sz="2000" dirty="0" err="1"/>
              <a:t>Fly</a:t>
            </a:r>
            <a:r>
              <a:rPr lang="nl-NL" sz="2000" dirty="0"/>
              <a:t>-app!</a:t>
            </a:r>
          </a:p>
          <a:p>
            <a:pPr marL="0" indent="0">
              <a:buNone/>
            </a:pPr>
            <a:endParaRPr lang="nl-NL" sz="2000" dirty="0"/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Dan kan je 120 m hoog vliegen vanaf aardoppervlak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Dan mag je het TOW-gewicht verhogen: bijv. plus-batterij of mini 3 pro batterij; </a:t>
            </a:r>
            <a:r>
              <a:rPr lang="nl-NL" sz="2000" dirty="0" err="1">
                <a:latin typeface="+mn-lt"/>
                <a:ea typeface="+mn-ea"/>
                <a:cs typeface="+mn-cs"/>
              </a:rPr>
              <a:t>flashlights</a:t>
            </a:r>
            <a:r>
              <a:rPr lang="nl-NL" sz="2000" dirty="0">
                <a:latin typeface="+mn-lt"/>
                <a:ea typeface="+mn-ea"/>
                <a:cs typeface="+mn-cs"/>
              </a:rPr>
              <a:t> aanbrengen; landingsgestel bevestigen; etc.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Dan moet je Remote-ID uitzenden (altijd!)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Dan moet je een A1/A3 Certificaat halen en bij je hebben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Deze actie is eenmalig en onherroepelijk!</a:t>
            </a:r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653118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8FE105-EAD8-03AA-4231-802520380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 dirty="0">
                <a:solidFill>
                  <a:srgbClr val="FF0000"/>
                </a:solidFill>
              </a:rPr>
              <a:t>Aandachtspunten dronekeuze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320754D-23D5-3DF4-1BDA-90F4833BAC9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47141" y="1063800"/>
            <a:ext cx="8229240" cy="3628121"/>
          </a:xfrm>
        </p:spPr>
        <p:txBody>
          <a:bodyPr/>
          <a:lstStyle/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Wel/niet GPS ondersteund: stabiliteit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Obstakelbeveiliging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Kwaliteit camera: resolutie, snelheid aanpassing,…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Remote controller: met/zonder scherm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 err="1">
                <a:latin typeface="+mn-lt"/>
                <a:ea typeface="+mn-ea"/>
                <a:cs typeface="+mn-cs"/>
              </a:rPr>
              <a:t>Bedienings</a:t>
            </a:r>
            <a:r>
              <a:rPr lang="nl-NL" sz="2000" dirty="0">
                <a:latin typeface="+mn-lt"/>
                <a:ea typeface="+mn-ea"/>
                <a:cs typeface="+mn-cs"/>
              </a:rPr>
              <a:t> app: mogelijkheden, bedieningsgemak,..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Handigheid opbergtas / koffer</a:t>
            </a: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2000" dirty="0">
                <a:latin typeface="+mn-lt"/>
                <a:ea typeface="+mn-ea"/>
                <a:cs typeface="+mn-cs"/>
              </a:rPr>
              <a:t>Gewicht met accu: bepaald welke certificaten en waar vliegen,..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224581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5F1D0-ABCF-F3B2-EAD4-271181CF9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 dirty="0">
                <a:solidFill>
                  <a:srgbClr val="FF0000"/>
                </a:solidFill>
              </a:rPr>
              <a:t>Vluchtvoorbereiding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CD325B7-6430-A296-6957-F9F6A7653F76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23777" y="1228512"/>
            <a:ext cx="7981507" cy="3386018"/>
          </a:xfrm>
        </p:spPr>
        <p:txBody>
          <a:bodyPr anchor="t" anchorCtr="0"/>
          <a:lstStyle/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3200" dirty="0">
                <a:latin typeface="+mn-lt"/>
                <a:ea typeface="+mn-ea"/>
                <a:cs typeface="+mn-cs"/>
              </a:rPr>
              <a:t>  Mag ik daar vliegen?</a:t>
            </a:r>
            <a:br>
              <a:rPr lang="nl-NL" sz="3200" dirty="0">
                <a:latin typeface="+mn-lt"/>
                <a:ea typeface="+mn-ea"/>
                <a:cs typeface="+mn-cs"/>
              </a:rPr>
            </a:br>
            <a:endParaRPr lang="nl-NL" sz="3200" dirty="0">
              <a:latin typeface="+mn-lt"/>
              <a:ea typeface="+mn-ea"/>
              <a:cs typeface="+mn-cs"/>
            </a:endParaRP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3200" dirty="0">
                <a:latin typeface="+mn-lt"/>
                <a:ea typeface="+mn-ea"/>
                <a:cs typeface="+mn-cs"/>
              </a:rPr>
              <a:t>  Is het weer geschikt?</a:t>
            </a:r>
            <a:br>
              <a:rPr lang="nl-NL" sz="3200" dirty="0">
                <a:latin typeface="+mn-lt"/>
                <a:ea typeface="+mn-ea"/>
                <a:cs typeface="+mn-cs"/>
              </a:rPr>
            </a:br>
            <a:endParaRPr lang="nl-NL" sz="3200" dirty="0">
              <a:latin typeface="+mn-lt"/>
              <a:ea typeface="+mn-ea"/>
              <a:cs typeface="+mn-cs"/>
            </a:endParaRPr>
          </a:p>
          <a:p>
            <a:pPr marL="291960" indent="-290160">
              <a:lnSpc>
                <a:spcPct val="100000"/>
              </a:lnSpc>
              <a:spcAft>
                <a:spcPts val="1200"/>
              </a:spcAft>
              <a:buBlip>
                <a:blip r:embed="rId2"/>
              </a:buBlip>
            </a:pPr>
            <a:r>
              <a:rPr lang="nl-NL" sz="3200" dirty="0">
                <a:latin typeface="+mn-lt"/>
                <a:ea typeface="+mn-ea"/>
                <a:cs typeface="+mn-cs"/>
              </a:rPr>
              <a:t>  Zijn alle accu’s drone / remote /</a:t>
            </a:r>
            <a:r>
              <a:rPr lang="nl-NL" sz="3200" dirty="0" err="1">
                <a:latin typeface="+mn-lt"/>
                <a:ea typeface="+mn-ea"/>
                <a:cs typeface="+mn-cs"/>
              </a:rPr>
              <a:t>phone</a:t>
            </a:r>
            <a:r>
              <a:rPr lang="nl-NL" sz="3200" dirty="0">
                <a:latin typeface="+mn-lt"/>
                <a:ea typeface="+mn-ea"/>
                <a:cs typeface="+mn-cs"/>
              </a:rPr>
              <a:t>   opgeladen?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596374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793A0-F764-8988-C05A-AD3B7FF04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>
                <a:solidFill>
                  <a:srgbClr val="FF0000"/>
                </a:solidFill>
              </a:rPr>
              <a:t>Mag/kan ik daar vliegen?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C0560DF-14C3-16E2-C3CA-8114620903A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200" y="967582"/>
            <a:ext cx="8229240" cy="602835"/>
          </a:xfrm>
        </p:spPr>
        <p:txBody>
          <a:bodyPr/>
          <a:lstStyle/>
          <a:p>
            <a:r>
              <a:rPr lang="nl-NL" sz="2800" dirty="0"/>
              <a:t>Vliegzones,  gebieden Natura2000</a:t>
            </a:r>
          </a:p>
        </p:txBody>
      </p:sp>
      <p:pic>
        <p:nvPicPr>
          <p:cNvPr id="5" name="Afbeelding 4" descr="Afbeelding met kaart&#10;&#10;Automatisch gegenereerde beschrijving">
            <a:extLst>
              <a:ext uri="{FF2B5EF4-FFF2-40B4-BE49-F238E27FC236}">
                <a16:creationId xmlns:a16="http://schemas.microsoft.com/office/drawing/2014/main" id="{66C600C0-3B9C-4A19-05C4-3FFF70E74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49" y="1570417"/>
            <a:ext cx="1593075" cy="3540166"/>
          </a:xfrm>
          <a:prstGeom prst="rect">
            <a:avLst/>
          </a:prstGeom>
        </p:spPr>
      </p:pic>
      <p:pic>
        <p:nvPicPr>
          <p:cNvPr id="7" name="Afbeelding 6" descr="Afbeelding met kaart&#10;&#10;Automatisch gegenereerde beschrijving">
            <a:extLst>
              <a:ext uri="{FF2B5EF4-FFF2-40B4-BE49-F238E27FC236}">
                <a16:creationId xmlns:a16="http://schemas.microsoft.com/office/drawing/2014/main" id="{01AC4118-F846-EAB0-CCC4-3CA002F90E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5" y="1570417"/>
            <a:ext cx="1593075" cy="3540168"/>
          </a:xfrm>
          <a:prstGeom prst="rect">
            <a:avLst/>
          </a:prstGeom>
        </p:spPr>
      </p:pic>
      <p:pic>
        <p:nvPicPr>
          <p:cNvPr id="13" name="Afbeelding 12" descr="Afbeelding met tafel&#10;&#10;Automatisch gegenereerde beschrijving">
            <a:extLst>
              <a:ext uri="{FF2B5EF4-FFF2-40B4-BE49-F238E27FC236}">
                <a16:creationId xmlns:a16="http://schemas.microsoft.com/office/drawing/2014/main" id="{22BF7B70-4B7B-3300-5A90-BCA458EB28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427" y="205200"/>
            <a:ext cx="1964174" cy="4472781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F0758BF6-BB98-86D6-D027-C6CE4CC0FB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380" y="1570417"/>
            <a:ext cx="1764524" cy="17145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9A8C0781-BB13-E3B9-B428-34C83AB9C7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379" y="3262331"/>
            <a:ext cx="1764524" cy="141565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62E8C38-B7A3-4645-822C-6991C2A8B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365" y="1517649"/>
            <a:ext cx="1764525" cy="316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b="1" dirty="0">
                <a:solidFill>
                  <a:srgbClr val="FF0000"/>
                </a:solidFill>
              </a:rPr>
              <a:t>UITDAGINGEN BIJ GEBRUIK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1960" indent="-29016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Blip>
                <a:blip r:embed="rId3"/>
              </a:buBlip>
            </a:pPr>
            <a:r>
              <a:rPr lang="nl-NL" sz="2400" dirty="0"/>
              <a:t>Afstand (signaalsterkte)</a:t>
            </a:r>
          </a:p>
          <a:p>
            <a:pPr marL="291960" indent="-29016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Blip>
                <a:blip r:embed="rId3"/>
              </a:buBlip>
            </a:pPr>
            <a:r>
              <a:rPr lang="nl-NL" sz="2400" dirty="0"/>
              <a:t>Accuduur</a:t>
            </a:r>
          </a:p>
          <a:p>
            <a:pPr marL="291960" indent="-29016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Blip>
                <a:blip r:embed="rId3"/>
              </a:buBlip>
            </a:pPr>
            <a:r>
              <a:rPr lang="nl-NL" sz="2400" dirty="0"/>
              <a:t>Windsterkte</a:t>
            </a:r>
          </a:p>
          <a:p>
            <a:pPr marL="291960" indent="-29016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Blip>
                <a:blip r:embed="rId3"/>
              </a:buBlip>
            </a:pPr>
            <a:r>
              <a:rPr lang="nl-NL" sz="2400" dirty="0"/>
              <a:t>Vogels</a:t>
            </a:r>
          </a:p>
          <a:p>
            <a:pPr marL="291960" indent="-29016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Blip>
                <a:blip r:embed="rId3"/>
              </a:buBlip>
            </a:pPr>
            <a:r>
              <a:rPr lang="nl-NL" sz="2400" dirty="0"/>
              <a:t>Wetgeving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1764" y="1431653"/>
            <a:ext cx="3575757" cy="2508367"/>
          </a:xfrm>
          <a:prstGeom prst="rect">
            <a:avLst/>
          </a:prstGeom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32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CB81C1-2ED3-A81E-A093-9C2480912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>
                <a:solidFill>
                  <a:srgbClr val="FF0000"/>
                </a:solidFill>
              </a:rPr>
              <a:t>Appeltern: Remote-ID app test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7EE095-AECC-B371-1AD8-13036B475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sz="2400" dirty="0"/>
              <a:t>Wat zien we op de app? Welke gegevens? Positie operator?</a:t>
            </a:r>
          </a:p>
          <a:p>
            <a:pPr>
              <a:buFontTx/>
              <a:buChar char="-"/>
            </a:pPr>
            <a:r>
              <a:rPr lang="nl-NL" sz="2400" dirty="0"/>
              <a:t>Hoe ver wordt de Remote-ID uitgezonden? DJI zegt 150 – </a:t>
            </a:r>
            <a:r>
              <a:rPr lang="nl-NL" sz="2400"/>
              <a:t>200 meter? </a:t>
            </a:r>
            <a:r>
              <a:rPr lang="nl-NL" sz="2400" dirty="0"/>
              <a:t>Verschil tussen Wifi en Bluetooth?</a:t>
            </a:r>
          </a:p>
          <a:p>
            <a:pPr>
              <a:buFontTx/>
              <a:buChar char="-"/>
            </a:pPr>
            <a:r>
              <a:rPr lang="nl-NL" sz="2400" dirty="0"/>
              <a:t>Als de operator op 300 – 400 m van de drone staat is de locatie in de app te zien?</a:t>
            </a:r>
          </a:p>
          <a:p>
            <a:pPr marL="0" indent="0">
              <a:buNone/>
            </a:pPr>
            <a:r>
              <a:rPr lang="nl-NL" sz="2400" dirty="0"/>
              <a:t>- Hoe snel worden de Remote-ID gegevens in de app vernieuwd als drone/operator verplaatst?</a:t>
            </a:r>
          </a:p>
          <a:p>
            <a:pPr marL="0" indent="0">
              <a:buNone/>
            </a:pPr>
            <a:r>
              <a:rPr lang="nl-NL" sz="2000" dirty="0"/>
              <a:t>Deelnemen:</a:t>
            </a:r>
            <a:r>
              <a:rPr lang="nl-NL" dirty="0"/>
              <a:t> </a:t>
            </a:r>
            <a:r>
              <a:rPr lang="nl-NL" sz="2000" i="1" dirty="0">
                <a:solidFill>
                  <a:srgbClr val="00B0F0"/>
                </a:solidFill>
              </a:rPr>
              <a:t>Drone(s) met C1-Label + Telefoon met app.</a:t>
            </a:r>
          </a:p>
        </p:txBody>
      </p:sp>
    </p:spTree>
    <p:extLst>
      <p:ext uri="{BB962C8B-B14F-4D97-AF65-F5344CB8AC3E}">
        <p14:creationId xmlns:p14="http://schemas.microsoft.com/office/powerpoint/2010/main" val="2099623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737414" y="324540"/>
            <a:ext cx="7715160" cy="40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 anchor="ctr"/>
          <a:lstStyle/>
          <a:p>
            <a:pPr>
              <a:lnSpc>
                <a:spcPct val="100000"/>
              </a:lnSpc>
            </a:pPr>
            <a:r>
              <a:rPr lang="nl-NL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Wat mag wel en niet met een drone in NL?</a:t>
            </a:r>
            <a:endParaRPr lang="nl-NL" sz="1800" b="1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277090" y="1279086"/>
            <a:ext cx="5888181" cy="339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/>
          <a:lstStyle/>
          <a:p>
            <a:pPr marL="291960" indent="-290160">
              <a:spcAft>
                <a:spcPts val="600"/>
              </a:spcAft>
              <a:buBlip>
                <a:blip r:embed="rId2"/>
              </a:buBlip>
            </a:pPr>
            <a:r>
              <a:rPr lang="nl-NL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Vliegen is verboden in no-</a:t>
            </a:r>
            <a:r>
              <a:rPr lang="nl-NL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fly</a:t>
            </a:r>
            <a:r>
              <a:rPr lang="nl-NL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zones (zie kaart op Godrone.nl)  </a:t>
            </a:r>
            <a:endParaRPr lang="nl-NL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160">
              <a:spcAft>
                <a:spcPts val="600"/>
              </a:spcAft>
              <a:buBlip>
                <a:blip r:embed="rId2"/>
              </a:buBlip>
            </a:pPr>
            <a:r>
              <a:rPr lang="nl-NL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Vliegen is verboden boven </a:t>
            </a:r>
            <a:r>
              <a:rPr lang="nl-NL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vitale infrastructuur</a:t>
            </a:r>
            <a:r>
              <a:rPr lang="nl-NL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boven mensen menigte, boven 80+ km wegen; haven; spoorwegen, ed.</a:t>
            </a:r>
            <a:endParaRPr lang="nl-NL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160">
              <a:spcAft>
                <a:spcPts val="600"/>
              </a:spcAft>
              <a:buBlip>
                <a:blip r:embed="rId2"/>
              </a:buBlip>
            </a:pPr>
            <a:r>
              <a:rPr lang="nl-NL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Je drone moet in zicht blijven, dus met eigen ogen kunnen zien vliegen.</a:t>
            </a:r>
            <a:endParaRPr lang="nl-NL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160">
              <a:spcAft>
                <a:spcPts val="600"/>
              </a:spcAft>
              <a:buBlip>
                <a:blip r:embed="rId2"/>
              </a:buBlip>
            </a:pPr>
            <a:r>
              <a:rPr lang="nl-NL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Max. vlieghoogte is 120m</a:t>
            </a:r>
            <a:endParaRPr lang="nl-NL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160">
              <a:spcAft>
                <a:spcPts val="600"/>
              </a:spcAft>
              <a:buBlip>
                <a:blip r:embed="rId2"/>
              </a:buBlip>
            </a:pPr>
            <a:r>
              <a:rPr lang="nl-NL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Na zonsondergang verboden te vliegen!</a:t>
            </a:r>
            <a:endParaRPr lang="nl-NL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77040" y="4859280"/>
            <a:ext cx="11275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7760" tIns="38880" rIns="77760" bIns="38880"/>
          <a:lstStyle/>
          <a:p>
            <a:pPr>
              <a:lnSpc>
                <a:spcPct val="100000"/>
              </a:lnSpc>
            </a:pPr>
            <a:fld id="{885463D7-5066-4F3A-B4D9-2B5AEAEA34C0}" type="slidenum">
              <a:rPr lang="nl-NL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</a:t>
            </a:fld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5" name="Afbeelding 114"/>
          <p:cNvPicPr/>
          <p:nvPr/>
        </p:nvPicPr>
        <p:blipFill>
          <a:blip r:embed="rId3"/>
          <a:stretch/>
        </p:blipFill>
        <p:spPr>
          <a:xfrm>
            <a:off x="46167" y="0"/>
            <a:ext cx="1406520" cy="1172880"/>
          </a:xfrm>
          <a:prstGeom prst="rect">
            <a:avLst/>
          </a:prstGeom>
          <a:ln>
            <a:noFill/>
          </a:ln>
        </p:spPr>
      </p:pic>
      <p:pic>
        <p:nvPicPr>
          <p:cNvPr id="3" name="Afbeelding 2" descr="Afbeelding met kaart&#10;&#10;Automatisch gegenereerde beschrijving">
            <a:extLst>
              <a:ext uri="{FF2B5EF4-FFF2-40B4-BE49-F238E27FC236}">
                <a16:creationId xmlns:a16="http://schemas.microsoft.com/office/drawing/2014/main" id="{9DBBFA75-EE25-4803-A181-09389CD30B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6" r="35454"/>
          <a:stretch/>
        </p:blipFill>
        <p:spPr>
          <a:xfrm>
            <a:off x="6354633" y="862446"/>
            <a:ext cx="27432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517742" y="291993"/>
            <a:ext cx="7715160" cy="40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 anchor="ctr"/>
          <a:lstStyle/>
          <a:p>
            <a:pPr>
              <a:lnSpc>
                <a:spcPct val="100000"/>
              </a:lnSpc>
            </a:pPr>
            <a:r>
              <a:rPr lang="nl-NL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Nieuwe EU-regelgeving (definitief!)</a:t>
            </a:r>
            <a:endParaRPr lang="nl-NL" sz="1800" b="1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517742" y="871230"/>
            <a:ext cx="7877160" cy="339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/>
          <a:lstStyle/>
          <a:p>
            <a:pPr marL="291960" indent="-290160">
              <a:lnSpc>
                <a:spcPct val="100000"/>
              </a:lnSpc>
              <a:spcAft>
                <a:spcPts val="600"/>
              </a:spcAft>
              <a:buBlip>
                <a:blip r:embed="rId2"/>
              </a:buBlip>
            </a:pP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Sinds begin 2021 nieuwe regels (ingewikkelder!). Na 3 jaar overgangsperiode per</a:t>
            </a:r>
            <a:r>
              <a:rPr lang="nl-NL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1-1-2024 definitief en volledig in werking!</a:t>
            </a:r>
            <a:endParaRPr lang="nl-NL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291960" indent="-290160">
              <a:lnSpc>
                <a:spcPct val="100000"/>
              </a:lnSpc>
              <a:spcAft>
                <a:spcPts val="600"/>
              </a:spcAft>
              <a:buBlip>
                <a:blip r:embed="rId2"/>
              </a:buBlip>
            </a:pP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Geldt voor alle EU-landen, Zwitserland en Noorwegen.</a:t>
            </a:r>
            <a:endParaRPr lang="nl-NL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160">
              <a:lnSpc>
                <a:spcPct val="100000"/>
              </a:lnSpc>
              <a:spcAft>
                <a:spcPts val="600"/>
              </a:spcAft>
              <a:buBlip>
                <a:blip r:embed="rId2"/>
              </a:buBlip>
            </a:pP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Meer rekening houdende met </a:t>
            </a:r>
            <a:r>
              <a:rPr lang="nl-NL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gewicht van de drone </a:t>
            </a: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en de situatie waar je wil vliegen (gaat uit van risico op letsel of schade voor mensen en infrastructuur)</a:t>
            </a:r>
            <a:endParaRPr lang="nl-NL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160">
              <a:lnSpc>
                <a:spcPct val="100000"/>
              </a:lnSpc>
              <a:spcAft>
                <a:spcPts val="600"/>
              </a:spcAft>
              <a:buBlip>
                <a:blip r:embed="rId2"/>
              </a:buBlip>
            </a:pP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Verschillende categorieën op basis van gewicht drone (voordeel voor lichte drones, nadeel voor zware drones)</a:t>
            </a:r>
            <a:endParaRPr lang="nl-NL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440">
              <a:lnSpc>
                <a:spcPct val="100000"/>
              </a:lnSpc>
            </a:pP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3"/>
          <p:cNvSpPr/>
          <p:nvPr/>
        </p:nvSpPr>
        <p:spPr>
          <a:xfrm>
            <a:off x="77040" y="4859280"/>
            <a:ext cx="11275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7760" tIns="38880" rIns="77760" bIns="38880"/>
          <a:lstStyle/>
          <a:p>
            <a:pPr>
              <a:lnSpc>
                <a:spcPct val="100000"/>
              </a:lnSpc>
            </a:pPr>
            <a:fld id="{717C33B1-52D9-4FD8-8321-E6FF3B3B4B21}" type="slidenum">
              <a:rPr lang="nl-NL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</a:t>
            </a:fld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9" name="Afbeelding 3"/>
          <p:cNvPicPr/>
          <p:nvPr/>
        </p:nvPicPr>
        <p:blipFill>
          <a:blip r:embed="rId3"/>
          <a:stretch/>
        </p:blipFill>
        <p:spPr>
          <a:xfrm>
            <a:off x="978149" y="4112667"/>
            <a:ext cx="358560" cy="386280"/>
          </a:xfrm>
          <a:prstGeom prst="rect">
            <a:avLst/>
          </a:prstGeom>
          <a:ln>
            <a:noFill/>
          </a:ln>
        </p:spPr>
      </p:pic>
      <p:pic>
        <p:nvPicPr>
          <p:cNvPr id="130" name="Afbeelding 5"/>
          <p:cNvPicPr/>
          <p:nvPr/>
        </p:nvPicPr>
        <p:blipFill>
          <a:blip r:embed="rId4"/>
          <a:stretch/>
        </p:blipFill>
        <p:spPr>
          <a:xfrm>
            <a:off x="7541005" y="4069401"/>
            <a:ext cx="358560" cy="403920"/>
          </a:xfrm>
          <a:prstGeom prst="rect">
            <a:avLst/>
          </a:prstGeom>
          <a:ln>
            <a:noFill/>
          </a:ln>
        </p:spPr>
      </p:pic>
      <p:pic>
        <p:nvPicPr>
          <p:cNvPr id="8" name="Afbeelding 109">
            <a:extLst>
              <a:ext uri="{FF2B5EF4-FFF2-40B4-BE49-F238E27FC236}">
                <a16:creationId xmlns:a16="http://schemas.microsoft.com/office/drawing/2014/main" id="{DF6B5844-C21B-495A-9A47-47A33C6EA5B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355068" y="3752335"/>
            <a:ext cx="1444244" cy="1106945"/>
          </a:xfrm>
          <a:prstGeom prst="rect">
            <a:avLst/>
          </a:prstGeom>
          <a:ln>
            <a:noFill/>
          </a:ln>
        </p:spPr>
      </p:pic>
      <p:pic>
        <p:nvPicPr>
          <p:cNvPr id="9" name="Picture 4" descr="DJI Inspire 1 V2.0 - Drone | bol.com">
            <a:extLst>
              <a:ext uri="{FF2B5EF4-FFF2-40B4-BE49-F238E27FC236}">
                <a16:creationId xmlns:a16="http://schemas.microsoft.com/office/drawing/2014/main" id="{85E25A93-930A-469A-988A-BCB76DCA8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52335"/>
            <a:ext cx="2864329" cy="134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640800" y="493380"/>
            <a:ext cx="7715160" cy="40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 anchor="ctr"/>
          <a:lstStyle/>
          <a:p>
            <a:pPr>
              <a:lnSpc>
                <a:spcPct val="100000"/>
              </a:lnSpc>
            </a:pPr>
            <a:r>
              <a:rPr lang="nl-NL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Nieuwe EU-regelgeving (categorieën)</a:t>
            </a:r>
            <a:endParaRPr lang="nl-NL" sz="1800" b="1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641160" y="1256760"/>
            <a:ext cx="8295120" cy="339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/>
          <a:lstStyle/>
          <a:p>
            <a:pPr marL="291960" indent="-290160">
              <a:lnSpc>
                <a:spcPct val="100000"/>
              </a:lnSpc>
              <a:buBlip>
                <a:blip r:embed="rId2"/>
              </a:buBlip>
            </a:pP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Onderscheid tussen recreatieve vliegers en professionals is nu vervallen.</a:t>
            </a:r>
            <a:endParaRPr lang="nl-NL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160">
              <a:lnSpc>
                <a:spcPct val="100000"/>
              </a:lnSpc>
              <a:buBlip>
                <a:blip r:embed="rId2"/>
              </a:buBlip>
            </a:pP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Dronevliegen is ingedeeld in verschillende risico-categorieën:</a:t>
            </a:r>
            <a:endParaRPr lang="nl-NL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Vluchten met een laag risico: ‘Open Categorie’</a:t>
            </a:r>
            <a:endParaRPr lang="nl-NL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Dronevluchten met meer risico’s: ‘</a:t>
            </a:r>
            <a:r>
              <a:rPr lang="nl-NL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Specific</a:t>
            </a:r>
            <a:r>
              <a:rPr lang="nl-NL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categorie’</a:t>
            </a: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r>
              <a:rPr lang="nl-NL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Bemande drones e.d. in ‘</a:t>
            </a:r>
            <a:r>
              <a:rPr lang="nl-NL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Certified</a:t>
            </a:r>
            <a:r>
              <a:rPr lang="nl-NL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categorie’</a:t>
            </a:r>
            <a:endParaRPr lang="nl-NL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440">
              <a:lnSpc>
                <a:spcPct val="100000"/>
              </a:lnSpc>
            </a:pP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nl-N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Als hobbyvliegers komen we allemaal in de ‘Open categorie’.</a:t>
            </a:r>
          </a:p>
          <a:p>
            <a:pPr>
              <a:lnSpc>
                <a:spcPct val="100000"/>
              </a:lnSpc>
            </a:pPr>
            <a:r>
              <a:rPr lang="nl-NL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Politie en pakjesbezorgers vliegen hun drones in ‘</a:t>
            </a:r>
            <a:r>
              <a:rPr lang="nl-NL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Specific</a:t>
            </a:r>
            <a:r>
              <a:rPr lang="nl-NL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’ en moeten elke vlucht vooraf aanmelden bij vliegveld/autoriteiten.</a:t>
            </a:r>
          </a:p>
          <a:p>
            <a:pPr>
              <a:lnSpc>
                <a:spcPct val="100000"/>
              </a:lnSpc>
            </a:pPr>
            <a:endParaRPr lang="nl-NL" sz="18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CustomShape 3"/>
          <p:cNvSpPr/>
          <p:nvPr/>
        </p:nvSpPr>
        <p:spPr>
          <a:xfrm>
            <a:off x="77040" y="4859280"/>
            <a:ext cx="11275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7760" tIns="38880" rIns="77760" bIns="38880"/>
          <a:lstStyle/>
          <a:p>
            <a:pPr>
              <a:lnSpc>
                <a:spcPct val="100000"/>
              </a:lnSpc>
            </a:pPr>
            <a:fld id="{67DB4B17-CECF-42AB-B36F-B7FAD1B41869}" type="slidenum">
              <a:rPr lang="nl-NL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</a:t>
            </a:fld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5" name="Afbeelding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0601" y="131894"/>
            <a:ext cx="1763399" cy="104599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961560" y="268920"/>
            <a:ext cx="7715160" cy="40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 anchor="ctr"/>
          <a:lstStyle/>
          <a:p>
            <a:pPr>
              <a:lnSpc>
                <a:spcPct val="100000"/>
              </a:lnSpc>
            </a:pPr>
            <a:r>
              <a:rPr lang="nl-NL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Open categorie: 3 subcategorieën</a:t>
            </a:r>
            <a:endParaRPr lang="nl-NL" sz="1800" b="1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722764" y="758053"/>
            <a:ext cx="8295120" cy="39131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8880" rIns="0" bIns="38880"/>
          <a:lstStyle/>
          <a:p>
            <a:pPr>
              <a:lnSpc>
                <a:spcPct val="100000"/>
              </a:lnSpc>
            </a:pP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160">
              <a:lnSpc>
                <a:spcPct val="100000"/>
              </a:lnSpc>
              <a:buBlip>
                <a:blip r:embed="rId2"/>
              </a:buBlip>
            </a:pPr>
            <a:r>
              <a:rPr lang="nl-NL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Drone tot 900 gr met camera: Open subcategorie A1</a:t>
            </a: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Je mag vlakbij mensen vliegen en boven de bebouwing</a:t>
            </a: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Boven 250 gr: online examen behalen (40 vragen) voor A1/A3-bewijs</a:t>
            </a: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8640">
              <a:lnSpc>
                <a:spcPct val="100000"/>
              </a:lnSpc>
            </a:pP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91960" indent="-290160">
              <a:lnSpc>
                <a:spcPct val="100000"/>
              </a:lnSpc>
              <a:buBlip>
                <a:blip r:embed="rId2"/>
              </a:buBlip>
            </a:pPr>
            <a:r>
              <a:rPr lang="nl-NL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Drone van 900 gr- 4 kg: Open subcategorie A2 </a:t>
            </a: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Eerst </a:t>
            </a: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A1-A3 vliegbewijs behalen c.q. bezitten</a:t>
            </a: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en</a:t>
            </a: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Aanvullend extern examen doen (30 vragen) om A2-bewijs te behalen</a:t>
            </a: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Op min. 50 meter afstand van mensen en </a:t>
            </a: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gebouwen</a:t>
            </a: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blijven. </a:t>
            </a: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 “slow”-mode tot 5 meter van mensen.</a:t>
            </a:r>
          </a:p>
          <a:p>
            <a:pPr marL="749160" lvl="1" indent="-290160">
              <a:lnSpc>
                <a:spcPct val="100000"/>
              </a:lnSpc>
              <a:buBlip>
                <a:blip r:embed="rId2"/>
              </a:buBlip>
            </a:pPr>
            <a:endParaRPr lang="nl-NL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291960" indent="-290160">
              <a:buBlip>
                <a:blip r:embed="rId2"/>
              </a:buBlip>
            </a:pPr>
            <a:r>
              <a:rPr lang="nl-NL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Drone van 4 kg - 25 kg en alle drones zonder C-Label en alle Zelfbouwdrones boven 250 gr: Open subcategorie A3</a:t>
            </a:r>
          </a:p>
          <a:p>
            <a:pPr marL="749160" lvl="1" indent="-290160">
              <a:buBlip>
                <a:blip r:embed="rId2"/>
              </a:buBlip>
            </a:pP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 MINIMAAL 150 meter van alles en iedereen vliegen!!</a:t>
            </a:r>
          </a:p>
          <a:p>
            <a:pPr marL="1440">
              <a:lnSpc>
                <a:spcPct val="100000"/>
              </a:lnSpc>
            </a:pP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77040" y="4859280"/>
            <a:ext cx="11275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7760" tIns="38880" rIns="77760" bIns="38880"/>
          <a:lstStyle/>
          <a:p>
            <a:pPr>
              <a:lnSpc>
                <a:spcPct val="100000"/>
              </a:lnSpc>
            </a:pPr>
            <a:fld id="{B4A40A2B-865A-4291-AD8D-B7DDDCBE7149}" type="slidenum">
              <a:rPr lang="nl-NL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5</a:t>
            </a:fld>
            <a:endParaRPr lang="nl-N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5" name="Afbeelding 2"/>
          <p:cNvPicPr/>
          <p:nvPr/>
        </p:nvPicPr>
        <p:blipFill>
          <a:blip r:embed="rId3"/>
          <a:stretch/>
        </p:blipFill>
        <p:spPr>
          <a:xfrm>
            <a:off x="7376760" y="0"/>
            <a:ext cx="1766880" cy="1325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B83EC5-19C6-F878-A8F7-9EC01AF41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 dirty="0">
                <a:solidFill>
                  <a:srgbClr val="FF0000"/>
                </a:solidFill>
              </a:rPr>
              <a:t>1-1-2024 Eu-regels (C-labels)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96559A3-D149-1707-D01E-54D3954A9389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57200" y="1063800"/>
            <a:ext cx="8229240" cy="3660600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nl-NL" sz="2000" dirty="0"/>
              <a:t>Tot 250 gr géén A1-A3 certificaat nodig; vliegen in A1. Met C-0 label max vlieghoogte120 m vanaf de </a:t>
            </a:r>
            <a:r>
              <a:rPr lang="nl-NL" sz="2000" b="1" dirty="0"/>
              <a:t>starthoogte</a:t>
            </a:r>
            <a:r>
              <a:rPr lang="nl-NL" sz="2000" dirty="0"/>
              <a:t>!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nl-NL" sz="2000" dirty="0"/>
              <a:t>Van 250 gr tot 900 gr  is een A1/A3 certificaat verplicht en mag je vliegen in A1. De drone moet een C-1 label hebben.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nl-NL" sz="2000" dirty="0"/>
              <a:t>Van 900gr tot 4 kg certificaat A2 als je tot 50m van mensen wil vliegen anders vliegen in A3. In zgn. Slow-modus mag tot 5m van mensen. Deze drones moeten een C-2 Label hebben.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nl-NL" sz="2000" dirty="0"/>
              <a:t>Van4 kg tot 25 kg  én </a:t>
            </a:r>
            <a:r>
              <a:rPr lang="nl-NL" sz="2000" b="1" dirty="0"/>
              <a:t>ALLE </a:t>
            </a:r>
            <a:r>
              <a:rPr lang="nl-NL" sz="2000" dirty="0"/>
              <a:t>drones zonder C-label én </a:t>
            </a:r>
            <a:r>
              <a:rPr lang="nl-NL" sz="2000" b="1" dirty="0"/>
              <a:t>ALLE </a:t>
            </a:r>
            <a:r>
              <a:rPr lang="nl-NL" sz="2000" dirty="0"/>
              <a:t>zelfbouwdrones vanaf 250 gr is A1-A3 verplicht moeten in A3 vliegen!!</a:t>
            </a:r>
          </a:p>
          <a:p>
            <a:r>
              <a:rPr lang="nl-NL" sz="1600" i="1" dirty="0"/>
              <a:t>Let op!: De komende maanden zullen veel drones te koop worden aangeboden tegen lage prijzen. Kijk naar het gewicht! Let op C-Label!</a:t>
            </a:r>
          </a:p>
        </p:txBody>
      </p:sp>
    </p:spTree>
    <p:extLst>
      <p:ext uri="{BB962C8B-B14F-4D97-AF65-F5344CB8AC3E}">
        <p14:creationId xmlns:p14="http://schemas.microsoft.com/office/powerpoint/2010/main" val="1130336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CCD150-4215-D781-2E65-D1D6BE41F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546167"/>
          </a:xfrm>
        </p:spPr>
        <p:txBody>
          <a:bodyPr/>
          <a:lstStyle/>
          <a:p>
            <a:r>
              <a:rPr lang="nl-NL" sz="2400" b="1" dirty="0">
                <a:solidFill>
                  <a:srgbClr val="FF0000"/>
                </a:solidFill>
              </a:rPr>
              <a:t>Verplichting per 1 januari 2024: Label en Remote-ID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40EC05C-291A-EFA5-0E16-9F99A96CA941}"/>
              </a:ext>
            </a:extLst>
          </p:cNvPr>
          <p:cNvSpPr txBox="1"/>
          <p:nvPr/>
        </p:nvSpPr>
        <p:spPr>
          <a:xfrm>
            <a:off x="370598" y="916133"/>
            <a:ext cx="842607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Vanaf 1-1-2024 moeten </a:t>
            </a:r>
            <a:r>
              <a:rPr lang="nl-NL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nieuw</a:t>
            </a: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verkochte drones voor de Open categorie voldoen aan strengere producteisen en nieuwe C0 t/m C4 label. Denk aan softwarematige hoogtebeperkingen, geluidsproductie, </a:t>
            </a:r>
            <a:r>
              <a:rPr lang="nl-NL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geofencing</a:t>
            </a: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en het </a:t>
            </a:r>
            <a:r>
              <a:rPr lang="nl-NL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uitzenden van het registratienummer</a:t>
            </a: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van de eigenaar (</a:t>
            </a: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Remote-</a:t>
            </a:r>
            <a:r>
              <a:rPr lang="nl-NL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ID).</a:t>
            </a:r>
            <a:endParaRPr lang="nl-N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nl-NL" dirty="0"/>
          </a:p>
          <a:p>
            <a:pPr marL="291960" indent="-290160">
              <a:spcAft>
                <a:spcPts val="1200"/>
              </a:spcAft>
              <a:buBlip>
                <a:blip r:embed="rId2"/>
              </a:buBlip>
            </a:pP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Remote-ID is </a:t>
            </a:r>
            <a:r>
              <a:rPr lang="nl-NL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niet verplicht </a:t>
            </a: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voor </a:t>
            </a:r>
            <a:r>
              <a:rPr lang="nl-NL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recreatieve vluchten </a:t>
            </a: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met een drone lichter als 250 gr</a:t>
            </a:r>
            <a:r>
              <a:rPr lang="nl-NL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én zwaardere drones die géén C-label hebben en dus in A3 vliegen.</a:t>
            </a:r>
          </a:p>
          <a:p>
            <a:pPr marL="291960" indent="-290160">
              <a:spcAft>
                <a:spcPts val="1200"/>
              </a:spcAft>
              <a:buBlip>
                <a:blip r:embed="rId2"/>
              </a:buBlip>
            </a:pP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Remote-ID uitzenden is </a:t>
            </a:r>
            <a:r>
              <a:rPr lang="nl-NL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verplicht</a:t>
            </a: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voor alle </a:t>
            </a:r>
            <a:r>
              <a:rPr lang="nl-NL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professionele vluchten</a:t>
            </a: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Ook voor een drone lichter als 250gr!</a:t>
            </a:r>
          </a:p>
          <a:p>
            <a:pPr marL="291960" indent="-290160">
              <a:spcAft>
                <a:spcPts val="1200"/>
              </a:spcAft>
              <a:buBlip>
                <a:blip r:embed="rId2"/>
              </a:buBlip>
            </a:pP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Remote-ID is </a:t>
            </a:r>
            <a:r>
              <a:rPr lang="nl-NL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verplicht</a:t>
            </a:r>
            <a:r>
              <a:rPr lang="nl-NL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voor alle drones met een C1 of hoger C-Label.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9084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3613504D-F43A-A1E9-D982-B891FEA87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956" y="1449107"/>
            <a:ext cx="4677428" cy="3210373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68EF2081-2216-12CB-2D29-124D0D06D6BC}"/>
              </a:ext>
            </a:extLst>
          </p:cNvPr>
          <p:cNvSpPr txBox="1"/>
          <p:nvPr/>
        </p:nvSpPr>
        <p:spPr>
          <a:xfrm>
            <a:off x="370599" y="916133"/>
            <a:ext cx="3520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pPr marL="291960" indent="-290160">
              <a:buBlip>
                <a:blip r:embed="rId3"/>
              </a:buBlip>
            </a:pPr>
            <a:r>
              <a:rPr lang="nl-NL" dirty="0"/>
              <a:t>Iedereen kan een drone die de Remote-ID uitzendt volgen via een app. </a:t>
            </a:r>
          </a:p>
          <a:p>
            <a:pPr marL="291960" indent="-290160">
              <a:buBlip>
                <a:blip r:embed="rId3"/>
              </a:buBlip>
            </a:pPr>
            <a:r>
              <a:rPr lang="nl-NL" dirty="0"/>
              <a:t>Voorbeeld 1: </a:t>
            </a:r>
            <a:r>
              <a:rPr lang="nl-NL" b="1" dirty="0"/>
              <a:t>Drone Scanner</a:t>
            </a:r>
            <a:endParaRPr lang="nl-NL" dirty="0"/>
          </a:p>
          <a:p>
            <a:endParaRPr lang="nl-NL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910438EE-DD98-0E43-7296-2E476B114AB9}"/>
              </a:ext>
            </a:extLst>
          </p:cNvPr>
          <p:cNvSpPr txBox="1">
            <a:spLocks/>
          </p:cNvSpPr>
          <p:nvPr/>
        </p:nvSpPr>
        <p:spPr>
          <a:xfrm>
            <a:off x="457200" y="287583"/>
            <a:ext cx="8229240" cy="546167"/>
          </a:xfrm>
          <a:prstGeom prst="rect">
            <a:avLst/>
          </a:prstGeom>
        </p:spPr>
        <p:txBody>
          <a:bodyPr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1" dirty="0">
                <a:solidFill>
                  <a:srgbClr val="FF0000"/>
                </a:solidFill>
              </a:rPr>
              <a:t>Remote-ID apps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42CA8CD9-1AD9-7204-8584-ED89475E6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8549" y="452715"/>
            <a:ext cx="3333739" cy="998125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EA35CA8-52F6-D176-2650-407D8C9517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7173" y="61613"/>
            <a:ext cx="1488211" cy="154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55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7">
            <a:extLst>
              <a:ext uri="{FF2B5EF4-FFF2-40B4-BE49-F238E27FC236}">
                <a16:creationId xmlns:a16="http://schemas.microsoft.com/office/drawing/2014/main" id="{68EF2081-2216-12CB-2D29-124D0D06D6BC}"/>
              </a:ext>
            </a:extLst>
          </p:cNvPr>
          <p:cNvSpPr txBox="1"/>
          <p:nvPr/>
        </p:nvSpPr>
        <p:spPr>
          <a:xfrm>
            <a:off x="370599" y="916133"/>
            <a:ext cx="3520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pPr marL="291960" indent="-290160">
              <a:buBlip>
                <a:blip r:embed="rId2"/>
              </a:buBlip>
            </a:pPr>
            <a:r>
              <a:rPr lang="nl-NL" dirty="0"/>
              <a:t>Iedereen kan een drone die de Remote-ID uitzendt volgen via een app. </a:t>
            </a:r>
          </a:p>
          <a:p>
            <a:pPr marL="291960" indent="-290160">
              <a:buBlip>
                <a:blip r:embed="rId2"/>
              </a:buBlip>
            </a:pPr>
            <a:r>
              <a:rPr lang="nl-NL" dirty="0"/>
              <a:t>Voorbeeld 2: </a:t>
            </a:r>
            <a:r>
              <a:rPr lang="nl-NL" b="1" dirty="0" err="1"/>
              <a:t>OpenDroneID</a:t>
            </a:r>
            <a:r>
              <a:rPr lang="nl-NL" dirty="0"/>
              <a:t>.</a:t>
            </a:r>
          </a:p>
          <a:p>
            <a:endParaRPr lang="nl-NL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910438EE-DD98-0E43-7296-2E476B114AB9}"/>
              </a:ext>
            </a:extLst>
          </p:cNvPr>
          <p:cNvSpPr txBox="1">
            <a:spLocks/>
          </p:cNvSpPr>
          <p:nvPr/>
        </p:nvSpPr>
        <p:spPr>
          <a:xfrm>
            <a:off x="457200" y="287583"/>
            <a:ext cx="8229240" cy="546167"/>
          </a:xfrm>
          <a:prstGeom prst="rect">
            <a:avLst/>
          </a:prstGeom>
        </p:spPr>
        <p:txBody>
          <a:bodyPr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1" dirty="0">
                <a:solidFill>
                  <a:srgbClr val="FF0000"/>
                </a:solidFill>
              </a:rPr>
              <a:t>Remote-ID apps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06E0D299-7580-BB79-1664-039617113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371" y="522177"/>
            <a:ext cx="3266049" cy="77499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E9BA54B-64DA-7706-202E-8B7B72321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0871" y="81230"/>
            <a:ext cx="1404423" cy="1454402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48FA88FD-27CA-7BFD-6F0D-9C17E4CF0C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9318" y="1176644"/>
            <a:ext cx="3424536" cy="344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230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3174</TotalTime>
  <Words>978</Words>
  <Application>Microsoft Office PowerPoint</Application>
  <PresentationFormat>Diavoorstelling (16:9)</PresentationFormat>
  <Paragraphs>120</Paragraphs>
  <Slides>16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Symbol</vt:lpstr>
      <vt:lpstr>Wingdings</vt:lpstr>
      <vt:lpstr>Office Theme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1-1-2024 Eu-regels (C-labels)</vt:lpstr>
      <vt:lpstr>Verplichting per 1 januari 2024: Label en Remote-ID</vt:lpstr>
      <vt:lpstr>PowerPoint-presentatie</vt:lpstr>
      <vt:lpstr>PowerPoint-presentatie</vt:lpstr>
      <vt:lpstr>Nieuwste DJI drones</vt:lpstr>
      <vt:lpstr>PowerPoint-presentatie</vt:lpstr>
      <vt:lpstr>Aandachtspunten dronekeuze</vt:lpstr>
      <vt:lpstr>Vluchtvoorbereiding</vt:lpstr>
      <vt:lpstr>Mag/kan ik daar vliegen?</vt:lpstr>
      <vt:lpstr>UITDAGINGEN BIJ GEBRUIK</vt:lpstr>
      <vt:lpstr>Appeltern: Remote-ID app test</vt:lpstr>
    </vt:vector>
  </TitlesOfParts>
  <Company>HCC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subject/>
  <dc:creator>fkroes</dc:creator>
  <dc:description/>
  <cp:lastModifiedBy>Hans de Rooij</cp:lastModifiedBy>
  <cp:revision>174</cp:revision>
  <cp:lastPrinted>2019-05-07T07:14:31Z</cp:lastPrinted>
  <dcterms:created xsi:type="dcterms:W3CDTF">2007-10-22T07:34:34Z</dcterms:created>
  <dcterms:modified xsi:type="dcterms:W3CDTF">2024-03-17T16:23:03Z</dcterms:modified>
  <dc:language>nl-NL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HCC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Diavoorstelling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20</vt:i4>
  </property>
</Properties>
</file>